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3"/>
  </p:notesMasterIdLst>
  <p:handoutMasterIdLst>
    <p:handoutMasterId r:id="rId54"/>
  </p:handoutMasterIdLst>
  <p:sldIdLst>
    <p:sldId id="972" r:id="rId5"/>
    <p:sldId id="1007" r:id="rId6"/>
    <p:sldId id="1010" r:id="rId7"/>
    <p:sldId id="1009" r:id="rId8"/>
    <p:sldId id="1011" r:id="rId9"/>
    <p:sldId id="1012" r:id="rId10"/>
    <p:sldId id="832" r:id="rId11"/>
    <p:sldId id="1013" r:id="rId12"/>
    <p:sldId id="1015" r:id="rId13"/>
    <p:sldId id="1059" r:id="rId14"/>
    <p:sldId id="1014" r:id="rId15"/>
    <p:sldId id="1025" r:id="rId16"/>
    <p:sldId id="1000" r:id="rId17"/>
    <p:sldId id="995" r:id="rId18"/>
    <p:sldId id="1016" r:id="rId19"/>
    <p:sldId id="1001" r:id="rId20"/>
    <p:sldId id="996" r:id="rId21"/>
    <p:sldId id="1003" r:id="rId22"/>
    <p:sldId id="997" r:id="rId23"/>
    <p:sldId id="999" r:id="rId24"/>
    <p:sldId id="1017" r:id="rId25"/>
    <p:sldId id="1028" r:id="rId26"/>
    <p:sldId id="1043" r:id="rId27"/>
    <p:sldId id="1044" r:id="rId28"/>
    <p:sldId id="1051" r:id="rId29"/>
    <p:sldId id="1047" r:id="rId30"/>
    <p:sldId id="1061" r:id="rId31"/>
    <p:sldId id="1036" r:id="rId32"/>
    <p:sldId id="1035" r:id="rId33"/>
    <p:sldId id="1027" r:id="rId34"/>
    <p:sldId id="1037" r:id="rId35"/>
    <p:sldId id="1038" r:id="rId36"/>
    <p:sldId id="1039" r:id="rId37"/>
    <p:sldId id="1040" r:id="rId38"/>
    <p:sldId id="1041" r:id="rId39"/>
    <p:sldId id="1042" r:id="rId40"/>
    <p:sldId id="1026" r:id="rId41"/>
    <p:sldId id="1033" r:id="rId42"/>
    <p:sldId id="1034" r:id="rId43"/>
    <p:sldId id="1062" r:id="rId44"/>
    <p:sldId id="1063" r:id="rId45"/>
    <p:sldId id="1064" r:id="rId46"/>
    <p:sldId id="1065" r:id="rId47"/>
    <p:sldId id="1029" r:id="rId48"/>
    <p:sldId id="1066" r:id="rId49"/>
    <p:sldId id="1067" r:id="rId50"/>
    <p:sldId id="1049" r:id="rId51"/>
    <p:sldId id="898" r:id="rId5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89"/>
    <p:restoredTop sz="96327"/>
  </p:normalViewPr>
  <p:slideViewPr>
    <p:cSldViewPr snapToObjects="1">
      <p:cViewPr varScale="1">
        <p:scale>
          <a:sx n="164" d="100"/>
          <a:sy n="164" d="100"/>
        </p:scale>
        <p:origin x="1240" y="176"/>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9/4/24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164759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91986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35316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87739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26997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1948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020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5854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72435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618792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9/4/24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9/4/24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9/4/24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en.wikipedia.org/wiki/REST" TargetMode="External"/><Relationship Id="rId7" Type="http://schemas.openxmlformats.org/officeDocument/2006/relationships/hyperlink" Target="https://fastapi.tiangolo.com/tutorial/extra-models/" TargetMode="External"/><Relationship Id="rId2" Type="http://schemas.openxmlformats.org/officeDocument/2006/relationships/hyperlink" Target="https://fastapi.tiangolo.com/" TargetMode="External"/><Relationship Id="rId1" Type="http://schemas.openxmlformats.org/officeDocument/2006/relationships/slideLayout" Target="../slideLayouts/slideLayout1.xml"/><Relationship Id="rId6" Type="http://schemas.openxmlformats.org/officeDocument/2006/relationships/hyperlink" Target="https://fastapi.tiangolo.com/tutorial/bigger-applications/" TargetMode="External"/><Relationship Id="rId5" Type="http://schemas.openxmlformats.org/officeDocument/2006/relationships/hyperlink" Target="https://medium.com/@amirm.lavasani/how-to-structure-your-fastapi-projects-0219a6600a8f" TargetMode="External"/><Relationship Id="rId4" Type="http://schemas.openxmlformats.org/officeDocument/2006/relationships/hyperlink" Target="https://www.openapis.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onald-f-ferguson/W4153-P1-Application.git" TargetMode="External"/><Relationship Id="rId2" Type="http://schemas.openxmlformats.org/officeDocument/2006/relationships/hyperlink" Target="https://github.com/donald-f-ferguson/W4153-P1-UI.git" TargetMode="External"/><Relationship Id="rId1" Type="http://schemas.openxmlformats.org/officeDocument/2006/relationships/slideLayout" Target="../slideLayouts/slideLayout1.xml"/><Relationship Id="rId4" Type="http://schemas.openxmlformats.org/officeDocument/2006/relationships/hyperlink" Target="https://github.com/donald-f-ferguson/W4153-P1-Database.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Web_framework"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nicola88/your-first-openapi-document-part-ii-data-model-52ee1d6503e0" TargetMode="External"/><Relationship Id="rId2" Type="http://schemas.openxmlformats.org/officeDocument/2006/relationships/hyperlink" Target="https://en.wikipedia.org/wiki/OpenAPI_Specification" TargetMode="External"/><Relationship Id="rId1" Type="http://schemas.openxmlformats.org/officeDocument/2006/relationships/slideLayout" Target="../slideLayouts/slideLayout1.xml"/><Relationship Id="rId4" Type="http://schemas.openxmlformats.org/officeDocument/2006/relationships/hyperlink" Target="https://medium.com/@rushikeshnaik779/routers-in-fastapi-tutorial-2-adf3e505fdca"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AEF33-978E-C5D7-955A-15CC4B989AE8}"/>
              </a:ext>
            </a:extLst>
          </p:cNvPr>
          <p:cNvSpPr>
            <a:spLocks noGrp="1"/>
          </p:cNvSpPr>
          <p:nvPr>
            <p:ph idx="1"/>
          </p:nvPr>
        </p:nvSpPr>
        <p:spPr/>
        <p:txBody>
          <a:bodyPr/>
          <a:lstStyle/>
          <a:p>
            <a:r>
              <a:rPr lang="en-US" dirty="0"/>
              <a:t>Cloud computing:</a:t>
            </a:r>
          </a:p>
          <a:p>
            <a:pPr lvl="1"/>
            <a:r>
              <a:rPr lang="en-US" dirty="0"/>
              <a:t>Has become mainstream and foundational to modern applications and IT systems.</a:t>
            </a:r>
          </a:p>
          <a:p>
            <a:pPr lvl="1"/>
            <a:r>
              <a:rPr lang="en-US" dirty="0"/>
              <a:t>The structure of cloud applications and infrastructure are fundamentally different and more advanced than most students experience in core CS classes.</a:t>
            </a:r>
          </a:p>
          <a:p>
            <a:r>
              <a:rPr lang="en-US" dirty="0"/>
              <a:t>By the end of the course:</a:t>
            </a:r>
          </a:p>
          <a:p>
            <a:pPr lvl="1"/>
            <a:r>
              <a:rPr lang="en-US" dirty="0"/>
              <a:t>You will understand many of the critical, core cloud and SW concepts and how to apply them to a solution.</a:t>
            </a:r>
          </a:p>
          <a:p>
            <a:pPr lvl="1"/>
            <a:r>
              <a:rPr lang="en-US" dirty="0"/>
              <a:t>You will be prepared to use the technology in other courses, projects and employment.</a:t>
            </a:r>
          </a:p>
          <a:p>
            <a:r>
              <a:rPr lang="en-US" dirty="0"/>
              <a:t>Additionally,</a:t>
            </a:r>
          </a:p>
          <a:p>
            <a:pPr lvl="1"/>
            <a:r>
              <a:rPr lang="en-US" dirty="0"/>
              <a:t>We should have fun. This is an amazing area.</a:t>
            </a:r>
          </a:p>
          <a:p>
            <a:pPr lvl="1"/>
            <a:r>
              <a:rPr lang="en-US" dirty="0"/>
              <a:t>You should have a small “capstone” project that you can reference in interviews.</a:t>
            </a:r>
          </a:p>
        </p:txBody>
      </p:sp>
      <p:sp>
        <p:nvSpPr>
          <p:cNvPr id="3" name="Title 2">
            <a:extLst>
              <a:ext uri="{FF2B5EF4-FFF2-40B4-BE49-F238E27FC236}">
                <a16:creationId xmlns:a16="http://schemas.microsoft.com/office/drawing/2014/main" id="{8E3FA875-1301-060D-7080-AF9D40A39F69}"/>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1889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Core Concepts</a:t>
            </a:r>
            <a:br>
              <a:rPr lang="en-US" altLang="en-US" sz="4400" i="1" dirty="0">
                <a:solidFill>
                  <a:schemeClr val="bg1"/>
                </a:solidFill>
              </a:rPr>
            </a:br>
            <a:r>
              <a:rPr lang="en-US" altLang="en-US" sz="4400" i="1" dirty="0">
                <a:solidFill>
                  <a:schemeClr val="bg1"/>
                </a:solidFill>
              </a:rPr>
              <a:t>(Initial, There are More)</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5408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a:p>
            <a:pPr algn="ctr"/>
            <a:r>
              <a:rPr lang="en-US" sz="3600" dirty="0">
                <a:solidFill>
                  <a:schemeClr val="tx1"/>
                </a:solidFill>
              </a:rPr>
              <a:t>(Initial – There are More)</a:t>
            </a:r>
          </a:p>
        </p:txBody>
      </p:sp>
    </p:spTree>
    <p:extLst>
      <p:ext uri="{BB962C8B-B14F-4D97-AF65-F5344CB8AC3E}">
        <p14:creationId xmlns:p14="http://schemas.microsoft.com/office/powerpoint/2010/main" val="19252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BB46E2B2-6AAE-6FF2-8AEC-012C0FFEE86F}"/>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b="1" dirty="0">
                <a:solidFill>
                  <a:srgbClr val="FFFF00"/>
                </a:solidFill>
              </a:rPr>
              <a:t>We will start in a few minutes.</a:t>
            </a:r>
          </a:p>
          <a:p>
            <a:pPr algn="ctr"/>
            <a:endParaRPr lang="en-US" sz="3200" b="1" dirty="0">
              <a:solidFill>
                <a:srgbClr val="FFFF00"/>
              </a:solidFill>
            </a:endParaRPr>
          </a:p>
          <a:p>
            <a:r>
              <a:rPr lang="en-US" sz="3200" b="1" dirty="0">
                <a:solidFill>
                  <a:srgbClr val="FFFF00"/>
                </a:solidFill>
              </a:rPr>
              <a:t>If you ask me about the waitlist,</a:t>
            </a:r>
            <a:br>
              <a:rPr lang="en-US" sz="3200" b="1" dirty="0">
                <a:solidFill>
                  <a:srgbClr val="FFFF00"/>
                </a:solidFill>
              </a:rPr>
            </a:br>
            <a:r>
              <a:rPr lang="en-US" sz="3200" b="1" dirty="0">
                <a:solidFill>
                  <a:srgbClr val="FFFF00"/>
                </a:solidFill>
              </a:rPr>
              <a:t>I will become very grumpy.</a:t>
            </a:r>
          </a:p>
        </p:txBody>
      </p:sp>
      <p:pic>
        <p:nvPicPr>
          <p:cNvPr id="1026" name="Picture 2">
            <a:extLst>
              <a:ext uri="{FF2B5EF4-FFF2-40B4-BE49-F238E27FC236}">
                <a16:creationId xmlns:a16="http://schemas.microsoft.com/office/drawing/2014/main" id="{92CC757E-95E5-73D1-1ED6-C859D1D6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257550"/>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1063071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724098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181304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CC1F627-2398-99EF-A7FD-C9CE51AB0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C15978-EB84-B22E-997C-7880898F1D69}"/>
              </a:ext>
            </a:extLst>
          </p:cNvPr>
          <p:cNvSpPr>
            <a:spLocks noGrp="1"/>
          </p:cNvSpPr>
          <p:nvPr>
            <p:ph type="title"/>
          </p:nvPr>
        </p:nvSpPr>
        <p:spPr/>
        <p:txBody>
          <a:bodyPr/>
          <a:lstStyle/>
          <a:p>
            <a:r>
              <a:rPr lang="en-US" dirty="0"/>
              <a:t>Microservice Layers</a:t>
            </a:r>
            <a:br>
              <a:rPr lang="en-US" dirty="0"/>
            </a:br>
            <a:r>
              <a:rPr lang="en-US" sz="1600" dirty="0">
                <a:solidFill>
                  <a:schemeClr val="tx1"/>
                </a:solidFill>
              </a:rPr>
              <a:t>(https://</a:t>
            </a:r>
            <a:r>
              <a:rPr lang="en-US" sz="1600" dirty="0" err="1">
                <a:solidFill>
                  <a:schemeClr val="tx1"/>
                </a:solidFill>
              </a:rPr>
              <a:t>medium.com</a:t>
            </a:r>
            <a:r>
              <a:rPr lang="en-US" sz="1600" dirty="0">
                <a:solidFill>
                  <a:schemeClr val="tx1"/>
                </a:solidFill>
              </a:rPr>
              <a:t>/microservices-in-practice/microservices-layered-architecture-88a7fc38d3f1)</a:t>
            </a:r>
          </a:p>
        </p:txBody>
      </p:sp>
    </p:spTree>
    <p:extLst>
      <p:ext uri="{BB962C8B-B14F-4D97-AF65-F5344CB8AC3E}">
        <p14:creationId xmlns:p14="http://schemas.microsoft.com/office/powerpoint/2010/main" val="255236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38192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6645E2-A98C-2091-2E3D-257290B3693D}"/>
              </a:ext>
            </a:extLst>
          </p:cNvPr>
          <p:cNvSpPr>
            <a:spLocks noGrp="1"/>
          </p:cNvSpPr>
          <p:nvPr>
            <p:ph idx="1"/>
          </p:nvPr>
        </p:nvSpPr>
        <p:spPr>
          <a:xfrm>
            <a:off x="152400" y="514351"/>
            <a:ext cx="8839200" cy="4114800"/>
          </a:xfrm>
        </p:spPr>
        <p:txBody>
          <a:bodyPr/>
          <a:lstStyle/>
          <a:p>
            <a:pPr>
              <a:spcBef>
                <a:spcPts val="0"/>
              </a:spcBef>
              <a:spcAft>
                <a:spcPts val="200"/>
              </a:spcAft>
            </a:pPr>
            <a:r>
              <a:rPr lang="en-US" sz="1600" dirty="0"/>
              <a:t>A simple microservice for getting basic information about courses (sections).</a:t>
            </a:r>
          </a:p>
          <a:p>
            <a:pPr>
              <a:spcBef>
                <a:spcPts val="0"/>
              </a:spcBef>
              <a:spcAft>
                <a:spcPts val="200"/>
              </a:spcAft>
            </a:pPr>
            <a:r>
              <a:rPr lang="en-US" sz="1600" dirty="0"/>
              <a:t>We use</a:t>
            </a:r>
          </a:p>
          <a:p>
            <a:pPr lvl="1">
              <a:spcBef>
                <a:spcPts val="0"/>
              </a:spcBef>
              <a:spcAft>
                <a:spcPts val="200"/>
              </a:spcAft>
            </a:pPr>
            <a:r>
              <a:rPr lang="en-US" sz="1400" dirty="0">
                <a:hlinkClick r:id="rId2"/>
              </a:rPr>
              <a:t>FastAPI</a:t>
            </a:r>
            <a:r>
              <a:rPr lang="en-US" sz="1400" dirty="0"/>
              <a:t> for the (web) application server.</a:t>
            </a:r>
          </a:p>
          <a:p>
            <a:pPr lvl="1">
              <a:spcBef>
                <a:spcPts val="0"/>
              </a:spcBef>
              <a:spcAft>
                <a:spcPts val="200"/>
              </a:spcAft>
            </a:pPr>
            <a:r>
              <a:rPr lang="en-US" sz="1400" dirty="0"/>
              <a:t>We use </a:t>
            </a:r>
            <a:r>
              <a:rPr lang="en-US" sz="1400" dirty="0">
                <a:hlinkClick r:id="rId3"/>
              </a:rPr>
              <a:t>REST</a:t>
            </a:r>
            <a:r>
              <a:rPr lang="en-US" sz="1400" dirty="0"/>
              <a:t> and </a:t>
            </a:r>
            <a:r>
              <a:rPr lang="en-US" sz="1400" dirty="0">
                <a:hlinkClick r:id="rId4"/>
              </a:rPr>
              <a:t>OpenAPI</a:t>
            </a:r>
            <a:r>
              <a:rPr lang="en-US" sz="1400" dirty="0"/>
              <a:t>.</a:t>
            </a:r>
          </a:p>
          <a:p>
            <a:pPr lvl="1">
              <a:spcBef>
                <a:spcPts val="0"/>
              </a:spcBef>
              <a:spcAft>
                <a:spcPts val="200"/>
              </a:spcAft>
            </a:pPr>
            <a:r>
              <a:rPr lang="en-US" sz="1400" dirty="0"/>
              <a:t>Follow a </a:t>
            </a:r>
            <a:r>
              <a:rPr lang="en-US" sz="1400" dirty="0">
                <a:hlinkClick r:id="rId5"/>
              </a:rPr>
              <a:t>design pattern </a:t>
            </a:r>
            <a:r>
              <a:rPr lang="en-US" sz="1400" dirty="0"/>
              <a:t>for “large”</a:t>
            </a:r>
            <a:br>
              <a:rPr lang="en-US" sz="1400" dirty="0"/>
            </a:br>
            <a:r>
              <a:rPr lang="en-US" sz="1400" dirty="0"/>
              <a:t>applications, with modifications.</a:t>
            </a:r>
          </a:p>
          <a:p>
            <a:pPr>
              <a:spcBef>
                <a:spcPts val="0"/>
              </a:spcBef>
              <a:spcAft>
                <a:spcPts val="200"/>
              </a:spcAft>
            </a:pPr>
            <a:r>
              <a:rPr lang="en-US" sz="1600" dirty="0">
                <a:sym typeface="Wingdings" pitchFamily="2" charset="2"/>
              </a:rPr>
              <a:t> that our project will have:</a:t>
            </a:r>
          </a:p>
          <a:p>
            <a:pPr lvl="1">
              <a:spcBef>
                <a:spcPts val="0"/>
              </a:spcBef>
              <a:spcAft>
                <a:spcPts val="200"/>
              </a:spcAft>
            </a:pPr>
            <a:r>
              <a:rPr lang="en-US" sz="1400" dirty="0" err="1">
                <a:sym typeface="Wingdings" pitchFamily="2" charset="2"/>
              </a:rPr>
              <a:t>main.py</a:t>
            </a:r>
            <a:endParaRPr lang="en-US" sz="1400" dirty="0">
              <a:sym typeface="Wingdings" pitchFamily="2" charset="2"/>
            </a:endParaRPr>
          </a:p>
          <a:p>
            <a:pPr lvl="1">
              <a:spcBef>
                <a:spcPts val="0"/>
              </a:spcBef>
              <a:spcAft>
                <a:spcPts val="200"/>
              </a:spcAft>
            </a:pPr>
            <a:r>
              <a:rPr lang="en-US" sz="1400" dirty="0">
                <a:sym typeface="Wingdings" pitchFamily="2" charset="2"/>
                <a:hlinkClick r:id="rId6"/>
              </a:rPr>
              <a:t>Routers</a:t>
            </a:r>
            <a:endParaRPr lang="en-US" sz="1400" dirty="0">
              <a:sym typeface="Wingdings" pitchFamily="2" charset="2"/>
            </a:endParaRPr>
          </a:p>
          <a:p>
            <a:pPr lvl="1">
              <a:spcBef>
                <a:spcPts val="0"/>
              </a:spcBef>
              <a:spcAft>
                <a:spcPts val="200"/>
              </a:spcAft>
            </a:pPr>
            <a:r>
              <a:rPr lang="en-US" sz="1400" dirty="0">
                <a:sym typeface="Wingdings" pitchFamily="2" charset="2"/>
              </a:rPr>
              <a:t>Resources</a:t>
            </a:r>
          </a:p>
          <a:p>
            <a:pPr lvl="1">
              <a:spcBef>
                <a:spcPts val="0"/>
              </a:spcBef>
              <a:spcAft>
                <a:spcPts val="200"/>
              </a:spcAft>
            </a:pPr>
            <a:r>
              <a:rPr lang="en-US" sz="1400" dirty="0">
                <a:sym typeface="Wingdings" pitchFamily="2" charset="2"/>
                <a:hlinkClick r:id="rId7"/>
              </a:rPr>
              <a:t>Models</a:t>
            </a:r>
            <a:endParaRPr lang="en-US" sz="1400" dirty="0">
              <a:sym typeface="Wingdings" pitchFamily="2" charset="2"/>
            </a:endParaRPr>
          </a:p>
          <a:p>
            <a:pPr marL="457200" lvl="1" indent="0">
              <a:spcBef>
                <a:spcPts val="0"/>
              </a:spcBef>
              <a:spcAft>
                <a:spcPts val="200"/>
              </a:spcAft>
              <a:buNone/>
            </a:pPr>
            <a:r>
              <a:rPr lang="en-US" sz="1400" dirty="0">
                <a:sym typeface="Wingdings" pitchFamily="2" charset="2"/>
              </a:rPr>
              <a:t>We will go into more details in later lectures.</a:t>
            </a:r>
          </a:p>
          <a:p>
            <a:pPr>
              <a:spcBef>
                <a:spcPts val="0"/>
              </a:spcBef>
              <a:spcAft>
                <a:spcPts val="200"/>
              </a:spcAft>
            </a:pPr>
            <a:r>
              <a:rPr lang="en-US" sz="1600" dirty="0" err="1">
                <a:solidFill>
                  <a:srgbClr val="7030A0"/>
                </a:solidFill>
                <a:sym typeface="Wingdings" pitchFamily="2" charset="2"/>
              </a:rPr>
              <a:t>dff_framework</a:t>
            </a:r>
            <a:r>
              <a:rPr lang="en-US" sz="1600" dirty="0">
                <a:solidFill>
                  <a:srgbClr val="7030A0"/>
                </a:solidFill>
                <a:sym typeface="Wingdings" pitchFamily="2" charset="2"/>
              </a:rPr>
              <a:t>:</a:t>
            </a:r>
          </a:p>
          <a:p>
            <a:pPr lvl="1">
              <a:spcBef>
                <a:spcPts val="0"/>
              </a:spcBef>
              <a:spcAft>
                <a:spcPts val="200"/>
              </a:spcAft>
            </a:pPr>
            <a:r>
              <a:rPr lang="en-US" sz="1400" dirty="0">
                <a:solidFill>
                  <a:srgbClr val="7030A0"/>
                </a:solidFill>
                <a:sym typeface="Wingdings" pitchFamily="2" charset="2"/>
              </a:rPr>
              <a:t>Is a bunch of random ways I think about</a:t>
            </a:r>
            <a:br>
              <a:rPr lang="en-US" sz="1400" dirty="0">
                <a:solidFill>
                  <a:srgbClr val="7030A0"/>
                </a:solidFill>
                <a:sym typeface="Wingdings" pitchFamily="2" charset="2"/>
              </a:rPr>
            </a:br>
            <a:r>
              <a:rPr lang="en-US" sz="1400" dirty="0">
                <a:solidFill>
                  <a:srgbClr val="7030A0"/>
                </a:solidFill>
                <a:sym typeface="Wingdings" pitchFamily="2" charset="2"/>
              </a:rPr>
              <a:t>building apps.</a:t>
            </a:r>
          </a:p>
          <a:p>
            <a:pPr lvl="1">
              <a:spcBef>
                <a:spcPts val="0"/>
              </a:spcBef>
              <a:spcAft>
                <a:spcPts val="200"/>
              </a:spcAft>
            </a:pPr>
            <a:r>
              <a:rPr lang="en-US" sz="1400" dirty="0">
                <a:solidFill>
                  <a:srgbClr val="7030A0"/>
                </a:solidFill>
                <a:sym typeface="Wingdings" pitchFamily="2" charset="2"/>
              </a:rPr>
              <a:t>We would install as dependencies, not include</a:t>
            </a:r>
            <a:br>
              <a:rPr lang="en-US" sz="1400" dirty="0">
                <a:solidFill>
                  <a:srgbClr val="7030A0"/>
                </a:solidFill>
                <a:sym typeface="Wingdings" pitchFamily="2" charset="2"/>
              </a:rPr>
            </a:br>
            <a:r>
              <a:rPr lang="en-US" sz="1400" dirty="0">
                <a:solidFill>
                  <a:srgbClr val="7030A0"/>
                </a:solidFill>
                <a:sym typeface="Wingdings" pitchFamily="2" charset="2"/>
              </a:rPr>
              <a:t>in the project. I put together for teaching simplicity.</a:t>
            </a:r>
            <a:endParaRPr lang="en-US" sz="1400" dirty="0">
              <a:solidFill>
                <a:srgbClr val="7030A0"/>
              </a:solidFill>
            </a:endParaRPr>
          </a:p>
          <a:p>
            <a:pPr lvl="1">
              <a:spcBef>
                <a:spcPts val="0"/>
              </a:spcBef>
              <a:spcAft>
                <a:spcPts val="200"/>
              </a:spcAft>
            </a:pPr>
            <a:endParaRPr lang="en-US" sz="1400" dirty="0"/>
          </a:p>
          <a:p>
            <a:pPr marL="0" indent="0">
              <a:spcBef>
                <a:spcPts val="0"/>
              </a:spcBef>
              <a:spcAft>
                <a:spcPts val="200"/>
              </a:spcAft>
              <a:buNone/>
            </a:pPr>
            <a:endParaRPr lang="en-US" sz="1600" dirty="0"/>
          </a:p>
        </p:txBody>
      </p:sp>
      <p:sp>
        <p:nvSpPr>
          <p:cNvPr id="3" name="Title 2">
            <a:extLst>
              <a:ext uri="{FF2B5EF4-FFF2-40B4-BE49-F238E27FC236}">
                <a16:creationId xmlns:a16="http://schemas.microsoft.com/office/drawing/2014/main" id="{2ED8AE3E-6110-111F-55B1-494335657F86}"/>
              </a:ext>
            </a:extLst>
          </p:cNvPr>
          <p:cNvSpPr>
            <a:spLocks noGrp="1"/>
          </p:cNvSpPr>
          <p:nvPr>
            <p:ph type="title"/>
          </p:nvPr>
        </p:nvSpPr>
        <p:spPr/>
        <p:txBody>
          <a:bodyPr/>
          <a:lstStyle/>
          <a:p>
            <a:r>
              <a:rPr lang="en-US" dirty="0"/>
              <a:t>Our First Microservice</a:t>
            </a:r>
          </a:p>
        </p:txBody>
      </p:sp>
      <p:pic>
        <p:nvPicPr>
          <p:cNvPr id="4" name="Picture 3">
            <a:extLst>
              <a:ext uri="{FF2B5EF4-FFF2-40B4-BE49-F238E27FC236}">
                <a16:creationId xmlns:a16="http://schemas.microsoft.com/office/drawing/2014/main" id="{70862510-C4DC-8C65-4020-3719B0773807}"/>
              </a:ext>
            </a:extLst>
          </p:cNvPr>
          <p:cNvPicPr>
            <a:picLocks noChangeAspect="1"/>
          </p:cNvPicPr>
          <p:nvPr/>
        </p:nvPicPr>
        <p:blipFill>
          <a:blip r:embed="rId8"/>
          <a:stretch>
            <a:fillRect/>
          </a:stretch>
        </p:blipFill>
        <p:spPr>
          <a:xfrm>
            <a:off x="5158859" y="1016476"/>
            <a:ext cx="3690850" cy="3499031"/>
          </a:xfrm>
          <a:prstGeom prst="rect">
            <a:avLst/>
          </a:prstGeom>
        </p:spPr>
      </p:pic>
      <p:sp>
        <p:nvSpPr>
          <p:cNvPr id="5" name="Rounded Rectangle 4">
            <a:extLst>
              <a:ext uri="{FF2B5EF4-FFF2-40B4-BE49-F238E27FC236}">
                <a16:creationId xmlns:a16="http://schemas.microsoft.com/office/drawing/2014/main" id="{E246B9FE-E2EA-9E0A-3965-A16F0B212B56}"/>
              </a:ext>
            </a:extLst>
          </p:cNvPr>
          <p:cNvSpPr/>
          <p:nvPr/>
        </p:nvSpPr>
        <p:spPr>
          <a:xfrm>
            <a:off x="5257800" y="2800350"/>
            <a:ext cx="1600200" cy="914400"/>
          </a:xfrm>
          <a:prstGeom prst="roundRect">
            <a:avLst/>
          </a:prstGeom>
          <a:no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228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38376-5743-72E4-DF2F-EFF81FB4B620}"/>
              </a:ext>
            </a:extLst>
          </p:cNvPr>
          <p:cNvSpPr>
            <a:spLocks noGrp="1"/>
          </p:cNvSpPr>
          <p:nvPr>
            <p:ph idx="1"/>
          </p:nvPr>
        </p:nvSpPr>
        <p:spPr>
          <a:xfrm>
            <a:off x="152400" y="666750"/>
            <a:ext cx="8839200" cy="3962400"/>
          </a:xfrm>
        </p:spPr>
        <p:txBody>
          <a:bodyPr/>
          <a:lstStyle/>
          <a:p>
            <a:r>
              <a:rPr lang="en-US" dirty="0"/>
              <a:t>Create 3 GitHub projects (use any names you want) – Mine are:</a:t>
            </a:r>
          </a:p>
          <a:p>
            <a:pPr lvl="1"/>
            <a:r>
              <a:rPr lang="en-US" dirty="0"/>
              <a:t>W4153-P1-UI (</a:t>
            </a:r>
            <a:r>
              <a:rPr lang="en-US" dirty="0">
                <a:hlinkClick r:id="rId2"/>
              </a:rPr>
              <a:t>https://github.com/donald-f-ferguson/W4153-P1-UI.git</a:t>
            </a:r>
            <a:r>
              <a:rPr lang="en-US" dirty="0"/>
              <a:t>) </a:t>
            </a:r>
          </a:p>
          <a:p>
            <a:pPr lvl="1"/>
            <a:r>
              <a:rPr lang="en-US" dirty="0"/>
              <a:t>W4153-P1-Application</a:t>
            </a:r>
            <a:br>
              <a:rPr lang="en-US" dirty="0"/>
            </a:br>
            <a:r>
              <a:rPr lang="en-US" dirty="0"/>
              <a:t>(</a:t>
            </a:r>
            <a:r>
              <a:rPr lang="en-US" dirty="0">
                <a:hlinkClick r:id="rId3"/>
              </a:rPr>
              <a:t>https://github.com/donald-f-ferguson/W4153-P1-Application.git</a:t>
            </a:r>
            <a:r>
              <a:rPr lang="en-US" dirty="0"/>
              <a:t>)</a:t>
            </a:r>
          </a:p>
          <a:p>
            <a:pPr lvl="1"/>
            <a:r>
              <a:rPr lang="en-US" dirty="0"/>
              <a:t>W4153-P1-Database (</a:t>
            </a:r>
            <a:r>
              <a:rPr lang="en-US" dirty="0">
                <a:hlinkClick r:id="rId4"/>
              </a:rPr>
              <a:t>https://github.com/donald-f-ferguson/W4153-P1-Database.git</a:t>
            </a:r>
            <a:r>
              <a:rPr lang="en-US" dirty="0"/>
              <a:t>) </a:t>
            </a:r>
          </a:p>
          <a:p>
            <a:r>
              <a:rPr lang="en-US" dirty="0"/>
              <a:t>We will</a:t>
            </a:r>
          </a:p>
          <a:p>
            <a:pPr lvl="1"/>
            <a:r>
              <a:rPr lang="en-US" dirty="0"/>
              <a:t>Develop each project locally.</a:t>
            </a:r>
          </a:p>
          <a:p>
            <a:pPr lvl="1"/>
            <a:r>
              <a:rPr lang="en-US" dirty="0"/>
              <a:t>Unit test locally.</a:t>
            </a:r>
          </a:p>
          <a:p>
            <a:pPr lvl="1"/>
            <a:r>
              <a:rPr lang="en-US" dirty="0"/>
              <a:t>Integration test locally.</a:t>
            </a:r>
          </a:p>
          <a:p>
            <a:pPr lvl="1"/>
            <a:r>
              <a:rPr lang="en-US" dirty="0"/>
              <a:t>Manually deploy to the cloud platform.</a:t>
            </a:r>
          </a:p>
          <a:p>
            <a:pPr lvl="1"/>
            <a:r>
              <a:rPr lang="en-US" dirty="0"/>
              <a:t>Test again.</a:t>
            </a:r>
          </a:p>
        </p:txBody>
      </p:sp>
      <p:sp>
        <p:nvSpPr>
          <p:cNvPr id="3" name="Title 2">
            <a:extLst>
              <a:ext uri="{FF2B5EF4-FFF2-40B4-BE49-F238E27FC236}">
                <a16:creationId xmlns:a16="http://schemas.microsoft.com/office/drawing/2014/main" id="{9A788FD1-D0DB-B198-8908-D8A1A91C6DA8}"/>
              </a:ext>
            </a:extLst>
          </p:cNvPr>
          <p:cNvSpPr>
            <a:spLocks noGrp="1"/>
          </p:cNvSpPr>
          <p:nvPr>
            <p:ph type="title"/>
          </p:nvPr>
        </p:nvSpPr>
        <p:spPr/>
        <p:txBody>
          <a:bodyPr/>
          <a:lstStyle/>
          <a:p>
            <a:r>
              <a:rPr lang="en-US" dirty="0"/>
              <a:t>Very First Step (Individual)</a:t>
            </a:r>
          </a:p>
        </p:txBody>
      </p:sp>
    </p:spTree>
    <p:extLst>
      <p:ext uri="{BB962C8B-B14F-4D97-AF65-F5344CB8AC3E}">
        <p14:creationId xmlns:p14="http://schemas.microsoft.com/office/powerpoint/2010/main" val="202282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W4153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301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An Aside on Modeling</a:t>
            </a:r>
          </a:p>
        </p:txBody>
      </p:sp>
    </p:spTree>
    <p:extLst>
      <p:ext uri="{BB962C8B-B14F-4D97-AF65-F5344CB8AC3E}">
        <p14:creationId xmlns:p14="http://schemas.microsoft.com/office/powerpoint/2010/main" val="3772278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2706594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 </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95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6019800" y="590550"/>
            <a:ext cx="2971800" cy="4038600"/>
          </a:xfrm>
        </p:spPr>
        <p:txBody>
          <a:bodyPr/>
          <a:lstStyle/>
          <a:p>
            <a:r>
              <a:rPr lang="en-US" sz="1800" dirty="0"/>
              <a:t>I use C4 and UML for the logical model.</a:t>
            </a:r>
          </a:p>
          <a:p>
            <a:r>
              <a:rPr lang="en-US" sz="1800" dirty="0"/>
              <a:t>Many complex solutions have two major elements:</a:t>
            </a:r>
          </a:p>
          <a:p>
            <a:pPr lvl="1"/>
            <a:r>
              <a:rPr lang="en-US" sz="1600" dirty="0"/>
              <a:t>Operational/Interactive</a:t>
            </a:r>
          </a:p>
          <a:p>
            <a:pPr lvl="1"/>
            <a:r>
              <a:rPr lang="en-US" sz="1600" dirty="0"/>
              <a:t>Analytical/Data Analysis</a:t>
            </a:r>
          </a:p>
          <a:p>
            <a:r>
              <a:rPr lang="en-US" sz="1800" dirty="0"/>
              <a:t>We place more emphasis on interactive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4" name="Picture 3">
            <a:extLst>
              <a:ext uri="{FF2B5EF4-FFF2-40B4-BE49-F238E27FC236}">
                <a16:creationId xmlns:a16="http://schemas.microsoft.com/office/drawing/2014/main" id="{771F290D-5BD9-ED77-FFEF-3AFEF8B4A06C}"/>
              </a:ext>
            </a:extLst>
          </p:cNvPr>
          <p:cNvPicPr>
            <a:picLocks noChangeAspect="1"/>
          </p:cNvPicPr>
          <p:nvPr/>
        </p:nvPicPr>
        <p:blipFill>
          <a:blip r:embed="rId2"/>
          <a:stretch>
            <a:fillRect/>
          </a:stretch>
        </p:blipFill>
        <p:spPr>
          <a:xfrm>
            <a:off x="173733" y="520253"/>
            <a:ext cx="5962403" cy="4102994"/>
          </a:xfrm>
          <a:prstGeom prst="rect">
            <a:avLst/>
          </a:prstGeom>
        </p:spPr>
      </p:pic>
    </p:spTree>
    <p:extLst>
      <p:ext uri="{BB962C8B-B14F-4D97-AF65-F5344CB8AC3E}">
        <p14:creationId xmlns:p14="http://schemas.microsoft.com/office/powerpoint/2010/main" val="1937789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1719811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1943647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a:t>
            </a:r>
          </a:p>
        </p:txBody>
      </p:sp>
    </p:spTree>
    <p:extLst>
      <p:ext uri="{BB962C8B-B14F-4D97-AF65-F5344CB8AC3E}">
        <p14:creationId xmlns:p14="http://schemas.microsoft.com/office/powerpoint/2010/main" val="228330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4291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97145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043628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600" dirty="0"/>
              <a:t>A web application server or web application framework: </a:t>
            </a:r>
            <a:r>
              <a:rPr lang="en-US" sz="1400" dirty="0"/>
              <a:t>“A web framework (WF) or web application framework (WAF) is a software framework that is designed to support the development of web applications including web services, web resources, and web APIs. Web frameworks provide a standard way to build and deploy web applications on the World Wide Web. Web frameworks aim to automate the overhead associated with common activities performed in web development. For example, many web frameworks provide libraries for database access, templating frameworks, and session management, and they often promote code reuse.”</a:t>
            </a:r>
            <a:br>
              <a:rPr lang="en-US" sz="1400" dirty="0"/>
            </a:br>
            <a:r>
              <a:rPr lang="en-US" sz="1400" dirty="0"/>
              <a:t>(</a:t>
            </a:r>
            <a:r>
              <a:rPr lang="en-US" sz="1400" dirty="0">
                <a:hlinkClick r:id="rId2"/>
              </a:rPr>
              <a:t>https://en.wikipedia.org/wiki/Web_framework</a:t>
            </a:r>
            <a:r>
              <a:rPr lang="en-US" sz="1400" dirty="0"/>
              <a:t>)</a:t>
            </a:r>
            <a:br>
              <a:rPr lang="en-US" sz="1400" dirty="0"/>
            </a:br>
            <a:endParaRPr lang="en-US" sz="1400" dirty="0"/>
          </a:p>
          <a:p>
            <a:r>
              <a:rPr lang="en-US" sz="1400" dirty="0"/>
              <a:t>REST:  “REST (Representational State Transfer) is a software architectural style that was created to guide the design and development of the architecture for the World Wide Web. REST defines a set of constraints for how the architecture of a distributed, Internet-scale hypermedia system, such as the Web, should behave. The REST architectural style </a:t>
            </a:r>
            <a:r>
              <a:rPr lang="en-US" sz="1400" dirty="0" err="1"/>
              <a:t>emphasises</a:t>
            </a:r>
            <a:r>
              <a:rPr lang="en-US" sz="1400" dirty="0"/>
              <a:t> uniform interfaces, independent deployment of components, the scalability of interactions between them, and creating a layered architecture to promote caching to reduce user-perceived latency, enforce security, and encapsulate legacy systems.[1]</a:t>
            </a:r>
            <a:br>
              <a:rPr lang="en-US" sz="1400" dirty="0"/>
            </a:br>
            <a:br>
              <a:rPr lang="en-US" sz="1400" dirty="0"/>
            </a:br>
            <a:r>
              <a:rPr lang="en-US" sz="1400" dirty="0"/>
              <a:t>REST has been employed throughout the software industry to create stateless, reliable web-based applications.”</a:t>
            </a:r>
            <a:br>
              <a:rPr lang="en-US" sz="1400" dirty="0"/>
            </a:br>
            <a:r>
              <a:rPr lang="en-US" sz="1400" dirty="0"/>
              <a:t>(https://</a:t>
            </a:r>
            <a:r>
              <a:rPr lang="en-US" sz="1400" dirty="0" err="1"/>
              <a:t>en.wikipedia.org</a:t>
            </a:r>
            <a:r>
              <a:rPr lang="en-US" sz="1400" dirty="0"/>
              <a:t>/wiki/REST)</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1489609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EEDC60-1D1D-881F-3AD9-820DDE61E9D3}"/>
              </a:ext>
            </a:extLst>
          </p:cNvPr>
          <p:cNvSpPr>
            <a:spLocks noGrp="1"/>
          </p:cNvSpPr>
          <p:nvPr>
            <p:ph idx="1"/>
          </p:nvPr>
        </p:nvSpPr>
        <p:spPr/>
        <p:txBody>
          <a:bodyPr/>
          <a:lstStyle/>
          <a:p>
            <a:r>
              <a:rPr lang="en-US" sz="1400" dirty="0" err="1"/>
              <a:t>OpenAPI</a:t>
            </a:r>
            <a:r>
              <a:rPr lang="en-US" sz="1400" dirty="0"/>
              <a:t>: “The </a:t>
            </a:r>
            <a:r>
              <a:rPr lang="en-US" sz="1400" dirty="0" err="1"/>
              <a:t>OpenAPI</a:t>
            </a:r>
            <a:r>
              <a:rPr lang="en-US" sz="1400" dirty="0"/>
              <a:t> Specification, previously known as the Swagger Specification, is a specification for a machine-readable interface definition language for describing, producing, consuming and visualizing web services.”</a:t>
            </a:r>
            <a:br>
              <a:rPr lang="en-US" sz="1400" dirty="0"/>
            </a:br>
            <a:r>
              <a:rPr lang="en-US" sz="1400" dirty="0"/>
              <a:t>(</a:t>
            </a:r>
            <a:r>
              <a:rPr lang="en-US" sz="1400" dirty="0">
                <a:hlinkClick r:id="rId2"/>
              </a:rPr>
              <a:t>https://en.wikipedia.org/wiki/OpenAPI_Specification</a:t>
            </a:r>
            <a:r>
              <a:rPr lang="en-US" sz="1400" dirty="0"/>
              <a:t>)</a:t>
            </a:r>
          </a:p>
          <a:p>
            <a:endParaRPr lang="en-US" sz="1400" dirty="0"/>
          </a:p>
          <a:p>
            <a:r>
              <a:rPr lang="en-US" sz="1400" dirty="0"/>
              <a:t>Model: “A model represents an entity of our application domain with an associated type.”</a:t>
            </a:r>
            <a:br>
              <a:rPr lang="en-US" sz="1400" dirty="0"/>
            </a:br>
            <a:r>
              <a:rPr lang="en-US" sz="1400" dirty="0"/>
              <a:t>(</a:t>
            </a:r>
            <a:r>
              <a:rPr lang="en-US" sz="1400" dirty="0">
                <a:hlinkClick r:id="rId3"/>
              </a:rPr>
              <a:t>https://medium.com/@nicola88/your-first-openapi-document-part-ii-data-model-52ee1d6503e0</a:t>
            </a:r>
            <a:r>
              <a:rPr lang="en-US" sz="1400" dirty="0"/>
              <a:t>)</a:t>
            </a:r>
            <a:br>
              <a:rPr lang="en-US" sz="1400" dirty="0"/>
            </a:br>
            <a:endParaRPr lang="en-US" sz="1400" dirty="0"/>
          </a:p>
          <a:p>
            <a:r>
              <a:rPr lang="en-US" sz="1400" dirty="0"/>
              <a:t>Routers: “What </a:t>
            </a:r>
            <a:r>
              <a:rPr lang="en-US" sz="1400" dirty="0" err="1"/>
              <a:t>fastapi</a:t>
            </a:r>
            <a:r>
              <a:rPr lang="en-US" sz="1400" dirty="0"/>
              <a:t> docs says about routers: If you are building an application or a web API, it’s rarely the case that you can put everything on a single file. </a:t>
            </a:r>
            <a:r>
              <a:rPr lang="en-US" sz="1400" dirty="0" err="1"/>
              <a:t>FastAPI</a:t>
            </a:r>
            <a:r>
              <a:rPr lang="en-US" sz="1400" dirty="0"/>
              <a:t> provides a convenience tool to structure your application while keeping all the flexibility.” (</a:t>
            </a:r>
            <a:r>
              <a:rPr lang="en-US" sz="1400" dirty="0">
                <a:hlinkClick r:id="rId4"/>
              </a:rPr>
              <a:t>https://medium.com/@rushikeshnaik779/routers-in-fastapi-tutorial-2-adf3e505fdca</a:t>
            </a:r>
            <a:r>
              <a:rPr lang="en-US" sz="1400" dirty="0"/>
              <a:t>)</a:t>
            </a:r>
          </a:p>
          <a:p>
            <a:endParaRPr lang="en-US" sz="1400" dirty="0"/>
          </a:p>
          <a:p>
            <a:r>
              <a:rPr lang="en-US" sz="1800" dirty="0"/>
              <a:t>Summary:</a:t>
            </a:r>
          </a:p>
          <a:p>
            <a:pPr lvl="1"/>
            <a:r>
              <a:rPr lang="en-US" sz="1600" dirty="0"/>
              <a:t>These are general concepts, and we will go into more detail in the semester.</a:t>
            </a:r>
          </a:p>
          <a:p>
            <a:pPr lvl="1"/>
            <a:r>
              <a:rPr lang="en-US" sz="1600" dirty="0" err="1"/>
              <a:t>FastAPI</a:t>
            </a:r>
            <a:r>
              <a:rPr lang="en-US" sz="1600" dirty="0"/>
              <a:t> is a specific technology for Python.</a:t>
            </a:r>
          </a:p>
          <a:p>
            <a:pPr lvl="1"/>
            <a:r>
              <a:rPr lang="en-US" sz="1600" dirty="0"/>
              <a:t>There are many other frameworks applicable to Python, NodeJS/TypeScript, Go, C#, Java, … …</a:t>
            </a:r>
          </a:p>
          <a:p>
            <a:pPr lvl="1"/>
            <a:r>
              <a:rPr lang="en-US" sz="1600" dirty="0"/>
              <a:t>They all surface similar concepts with slightly different names.</a:t>
            </a:r>
          </a:p>
        </p:txBody>
      </p:sp>
      <p:sp>
        <p:nvSpPr>
          <p:cNvPr id="3" name="Title 2">
            <a:extLst>
              <a:ext uri="{FF2B5EF4-FFF2-40B4-BE49-F238E27FC236}">
                <a16:creationId xmlns:a16="http://schemas.microsoft.com/office/drawing/2014/main" id="{6C855126-7FF4-7A71-C5E8-18AB5D9001A4}"/>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305081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F9020-9161-736B-542F-402DE7F40EAF}"/>
              </a:ext>
            </a:extLst>
          </p:cNvPr>
          <p:cNvSpPr>
            <a:spLocks noGrp="1"/>
          </p:cNvSpPr>
          <p:nvPr>
            <p:ph type="title"/>
          </p:nvPr>
        </p:nvSpPr>
        <p:spPr/>
        <p:txBody>
          <a:bodyPr/>
          <a:lstStyle/>
          <a:p>
            <a:r>
              <a:rPr lang="en-US" dirty="0"/>
              <a:t>Full Stack Application Structure</a:t>
            </a:r>
          </a:p>
        </p:txBody>
      </p:sp>
      <p:pic>
        <p:nvPicPr>
          <p:cNvPr id="4" name="Picture 3">
            <a:extLst>
              <a:ext uri="{FF2B5EF4-FFF2-40B4-BE49-F238E27FC236}">
                <a16:creationId xmlns:a16="http://schemas.microsoft.com/office/drawing/2014/main" id="{ED5F0374-D9EE-ACFD-C697-83C44AE8A12F}"/>
              </a:ext>
            </a:extLst>
          </p:cNvPr>
          <p:cNvPicPr>
            <a:picLocks noChangeAspect="1"/>
          </p:cNvPicPr>
          <p:nvPr/>
        </p:nvPicPr>
        <p:blipFill>
          <a:blip r:embed="rId2"/>
          <a:stretch>
            <a:fillRect/>
          </a:stretch>
        </p:blipFill>
        <p:spPr>
          <a:xfrm>
            <a:off x="1219200" y="742950"/>
            <a:ext cx="7772400" cy="3883108"/>
          </a:xfrm>
          <a:prstGeom prst="rect">
            <a:avLst/>
          </a:prstGeom>
        </p:spPr>
      </p:pic>
      <p:sp>
        <p:nvSpPr>
          <p:cNvPr id="6" name="TextBox 5">
            <a:extLst>
              <a:ext uri="{FF2B5EF4-FFF2-40B4-BE49-F238E27FC236}">
                <a16:creationId xmlns:a16="http://schemas.microsoft.com/office/drawing/2014/main" id="{485F3EA3-D019-998A-3C72-7D842399E70A}"/>
              </a:ext>
            </a:extLst>
          </p:cNvPr>
          <p:cNvSpPr txBox="1"/>
          <p:nvPr/>
        </p:nvSpPr>
        <p:spPr>
          <a:xfrm>
            <a:off x="4267200" y="455832"/>
            <a:ext cx="4976247" cy="261610"/>
          </a:xfrm>
          <a:prstGeom prst="rect">
            <a:avLst/>
          </a:prstGeom>
          <a:noFill/>
        </p:spPr>
        <p:txBody>
          <a:bodyPr wrap="square">
            <a:spAutoFit/>
          </a:bodyPr>
          <a:lstStyle/>
          <a:p>
            <a:r>
              <a:rPr lang="en-US" sz="1100" dirty="0"/>
              <a:t>https://</a:t>
            </a:r>
            <a:r>
              <a:rPr lang="en-US" sz="1100" dirty="0" err="1"/>
              <a:t>medium.com</a:t>
            </a:r>
            <a:r>
              <a:rPr lang="en-US" sz="1100" dirty="0"/>
              <a:t>/@bhavikagarg8/angular-architecture-overview-1e7cc7483a0</a:t>
            </a:r>
          </a:p>
        </p:txBody>
      </p:sp>
      <p:sp>
        <p:nvSpPr>
          <p:cNvPr id="7" name="Rounded Rectangle 6">
            <a:extLst>
              <a:ext uri="{FF2B5EF4-FFF2-40B4-BE49-F238E27FC236}">
                <a16:creationId xmlns:a16="http://schemas.microsoft.com/office/drawing/2014/main" id="{08CAA8B9-51E3-0FA5-AAC3-2D656D7E49FC}"/>
              </a:ext>
            </a:extLst>
          </p:cNvPr>
          <p:cNvSpPr/>
          <p:nvPr/>
        </p:nvSpPr>
        <p:spPr>
          <a:xfrm>
            <a:off x="125278" y="52135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GitHub Project</a:t>
            </a:r>
          </a:p>
        </p:txBody>
      </p:sp>
      <p:sp>
        <p:nvSpPr>
          <p:cNvPr id="8" name="Rounded Rectangle 7">
            <a:extLst>
              <a:ext uri="{FF2B5EF4-FFF2-40B4-BE49-F238E27FC236}">
                <a16:creationId xmlns:a16="http://schemas.microsoft.com/office/drawing/2014/main" id="{3B84CC09-52CA-7667-39B9-C84D9E447C5B}"/>
              </a:ext>
            </a:extLst>
          </p:cNvPr>
          <p:cNvSpPr/>
          <p:nvPr/>
        </p:nvSpPr>
        <p:spPr>
          <a:xfrm>
            <a:off x="1905000" y="525871"/>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UI</a:t>
            </a:r>
            <a:br>
              <a:rPr lang="en-US" sz="1200" dirty="0"/>
            </a:br>
            <a:r>
              <a:rPr lang="en-US" sz="1200" dirty="0"/>
              <a:t>Repo</a:t>
            </a:r>
          </a:p>
        </p:txBody>
      </p:sp>
      <p:sp>
        <p:nvSpPr>
          <p:cNvPr id="9" name="Rounded Rectangle 8">
            <a:extLst>
              <a:ext uri="{FF2B5EF4-FFF2-40B4-BE49-F238E27FC236}">
                <a16:creationId xmlns:a16="http://schemas.microsoft.com/office/drawing/2014/main" id="{AB8C7CEF-EDB7-3A1F-F498-360F6185323E}"/>
              </a:ext>
            </a:extLst>
          </p:cNvPr>
          <p:cNvSpPr/>
          <p:nvPr/>
        </p:nvSpPr>
        <p:spPr>
          <a:xfrm>
            <a:off x="1888210" y="1186676"/>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Microservice</a:t>
            </a:r>
            <a:br>
              <a:rPr lang="en-US" sz="1200" dirty="0"/>
            </a:br>
            <a:r>
              <a:rPr lang="en-US" sz="1200" dirty="0"/>
              <a:t>Repo</a:t>
            </a:r>
          </a:p>
        </p:txBody>
      </p:sp>
      <p:sp>
        <p:nvSpPr>
          <p:cNvPr id="10" name="Rounded Rectangle 9">
            <a:extLst>
              <a:ext uri="{FF2B5EF4-FFF2-40B4-BE49-F238E27FC236}">
                <a16:creationId xmlns:a16="http://schemas.microsoft.com/office/drawing/2014/main" id="{0914478A-2278-50AD-7952-861EBD4E4F14}"/>
              </a:ext>
            </a:extLst>
          </p:cNvPr>
          <p:cNvSpPr/>
          <p:nvPr/>
        </p:nvSpPr>
        <p:spPr>
          <a:xfrm>
            <a:off x="381000" y="1345549"/>
            <a:ext cx="1046630" cy="443198"/>
          </a:xfrm>
          <a:prstGeom prst="round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Repo</a:t>
            </a:r>
          </a:p>
        </p:txBody>
      </p:sp>
      <p:cxnSp>
        <p:nvCxnSpPr>
          <p:cNvPr id="12" name="Straight Connector 11">
            <a:extLst>
              <a:ext uri="{FF2B5EF4-FFF2-40B4-BE49-F238E27FC236}">
                <a16:creationId xmlns:a16="http://schemas.microsoft.com/office/drawing/2014/main" id="{1544B319-E10D-8E0F-0FCA-64D31F7E3729}"/>
              </a:ext>
            </a:extLst>
          </p:cNvPr>
          <p:cNvCxnSpPr>
            <a:cxnSpLocks/>
          </p:cNvCxnSpPr>
          <p:nvPr/>
        </p:nvCxnSpPr>
        <p:spPr>
          <a:xfrm>
            <a:off x="1163513" y="629891"/>
            <a:ext cx="741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3EA6678-9DEC-C82D-235D-8CBC2457FCE8}"/>
              </a:ext>
            </a:extLst>
          </p:cNvPr>
          <p:cNvCxnSpPr>
            <a:cxnSpLocks/>
            <a:stCxn id="7" idx="3"/>
            <a:endCxn id="9" idx="1"/>
          </p:cNvCxnSpPr>
          <p:nvPr/>
        </p:nvCxnSpPr>
        <p:spPr>
          <a:xfrm>
            <a:off x="1171908" y="742950"/>
            <a:ext cx="716302" cy="665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8402E8A-2A18-8E4D-F2ED-62D490916AEE}"/>
              </a:ext>
            </a:extLst>
          </p:cNvPr>
          <p:cNvCxnSpPr>
            <a:cxnSpLocks/>
            <a:stCxn id="7" idx="2"/>
            <a:endCxn id="10" idx="0"/>
          </p:cNvCxnSpPr>
          <p:nvPr/>
        </p:nvCxnSpPr>
        <p:spPr>
          <a:xfrm>
            <a:off x="648593" y="964549"/>
            <a:ext cx="255722" cy="381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630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FAC5BE-4937-9015-EF6F-0913194CBB8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4C7803C-56FD-D6BD-D366-69F8AB796E21}"/>
              </a:ext>
            </a:extLst>
          </p:cNvPr>
          <p:cNvSpPr>
            <a:spLocks noGrp="1"/>
          </p:cNvSpPr>
          <p:nvPr>
            <p:ph type="title"/>
          </p:nvPr>
        </p:nvSpPr>
        <p:spPr/>
        <p:txBody>
          <a:bodyPr/>
          <a:lstStyle/>
          <a:p>
            <a:r>
              <a:rPr lang="en-US" dirty="0"/>
              <a:t>Code Walkthrough</a:t>
            </a:r>
          </a:p>
        </p:txBody>
      </p:sp>
    </p:spTree>
    <p:extLst>
      <p:ext uri="{BB962C8B-B14F-4D97-AF65-F5344CB8AC3E}">
        <p14:creationId xmlns:p14="http://schemas.microsoft.com/office/powerpoint/2010/main" val="382139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Application Development Concepts</a:t>
            </a:r>
          </a:p>
        </p:txBody>
      </p:sp>
    </p:spTree>
    <p:extLst>
      <p:ext uri="{BB962C8B-B14F-4D97-AF65-F5344CB8AC3E}">
        <p14:creationId xmlns:p14="http://schemas.microsoft.com/office/powerpoint/2010/main" val="124734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88CA70-9C17-2685-2A51-4792B0819AC5}"/>
              </a:ext>
            </a:extLst>
          </p:cNvPr>
          <p:cNvSpPr>
            <a:spLocks noGrp="1"/>
          </p:cNvSpPr>
          <p:nvPr>
            <p:ph idx="1"/>
          </p:nvPr>
        </p:nvSpPr>
        <p:spPr>
          <a:xfrm>
            <a:off x="152400" y="590550"/>
            <a:ext cx="8839200" cy="4038600"/>
          </a:xfrm>
        </p:spPr>
        <p:txBody>
          <a:bodyPr/>
          <a:lstStyle/>
          <a:p>
            <a:r>
              <a:rPr lang="en-US" sz="1800" dirty="0"/>
              <a:t>SW projects traditionally/</a:t>
            </a:r>
            <a:br>
              <a:rPr lang="en-US" sz="1800" dirty="0"/>
            </a:br>
            <a:r>
              <a:rPr lang="en-US" sz="1800" dirty="0"/>
              <a:t>previously followed a waterfall</a:t>
            </a:r>
            <a:br>
              <a:rPr lang="en-US" sz="1800" dirty="0"/>
            </a:br>
            <a:r>
              <a:rPr lang="en-US" sz="1800" dirty="0"/>
              <a:t>model:</a:t>
            </a:r>
          </a:p>
          <a:p>
            <a:pPr lvl="1"/>
            <a:r>
              <a:rPr lang="en-US" sz="1600" dirty="0"/>
              <a:t>12-18 months between releases.</a:t>
            </a:r>
          </a:p>
          <a:p>
            <a:pPr lvl="1"/>
            <a:r>
              <a:rPr lang="en-US" sz="1600" dirty="0"/>
              <a:t>Proceed through phases one</a:t>
            </a:r>
            <a:br>
              <a:rPr lang="en-US" sz="1600" dirty="0"/>
            </a:br>
            <a:r>
              <a:rPr lang="en-US" sz="1600" dirty="0"/>
              <a:t>at a time.</a:t>
            </a:r>
          </a:p>
          <a:p>
            <a:r>
              <a:rPr lang="en-US" sz="1800" dirty="0"/>
              <a:t>Modern development follows</a:t>
            </a:r>
            <a:br>
              <a:rPr lang="en-US" sz="1800" dirty="0"/>
            </a:br>
            <a:r>
              <a:rPr lang="en-US" sz="1800" dirty="0"/>
              <a:t>a form of </a:t>
            </a:r>
            <a:r>
              <a:rPr lang="en-US" sz="1800" i="1" dirty="0"/>
              <a:t>agile development.</a:t>
            </a:r>
          </a:p>
          <a:p>
            <a:pPr lvl="1"/>
            <a:r>
              <a:rPr lang="en-US" sz="1600" dirty="0"/>
              <a:t>A sequence of short sprints, with a working system at the end of each sprint.</a:t>
            </a:r>
          </a:p>
          <a:p>
            <a:pPr lvl="1"/>
            <a:r>
              <a:rPr lang="en-US" sz="1600" dirty="0"/>
              <a:t>Continuous, iterative, incremental refinement and improvement.</a:t>
            </a:r>
          </a:p>
          <a:p>
            <a:r>
              <a:rPr lang="en-US" sz="1800" dirty="0"/>
              <a:t>In this course, project teams will execute in two-week sprints.</a:t>
            </a:r>
          </a:p>
          <a:p>
            <a:pPr lvl="1"/>
            <a:r>
              <a:rPr lang="en-US" sz="1600" dirty="0"/>
              <a:t>Start sprint by defining sprint objectives and user stories.</a:t>
            </a:r>
          </a:p>
          <a:p>
            <a:pPr lvl="1"/>
            <a:r>
              <a:rPr lang="en-US" sz="1600" dirty="0"/>
              <a:t>End of sprint status report and demo, which we will review.</a:t>
            </a:r>
          </a:p>
        </p:txBody>
      </p:sp>
      <p:pic>
        <p:nvPicPr>
          <p:cNvPr id="1026" name="Picture 2" descr="Waterfall Vs Agile: Which is better for You and Why?">
            <a:extLst>
              <a:ext uri="{FF2B5EF4-FFF2-40B4-BE49-F238E27FC236}">
                <a16:creationId xmlns:a16="http://schemas.microsoft.com/office/drawing/2014/main" id="{288BD785-D657-3EA1-AC3F-77F34FDF1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580" y="651416"/>
            <a:ext cx="3959760" cy="22959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BB4A15F-26F3-6497-EF6B-26286AAB250D}"/>
              </a:ext>
            </a:extLst>
          </p:cNvPr>
          <p:cNvSpPr>
            <a:spLocks noGrp="1"/>
          </p:cNvSpPr>
          <p:nvPr>
            <p:ph type="title"/>
          </p:nvPr>
        </p:nvSpPr>
        <p:spPr/>
        <p:txBody>
          <a:bodyPr/>
          <a:lstStyle/>
          <a:p>
            <a:r>
              <a:rPr lang="en-US" dirty="0"/>
              <a:t>Agile Development</a:t>
            </a:r>
          </a:p>
        </p:txBody>
      </p:sp>
      <p:sp>
        <p:nvSpPr>
          <p:cNvPr id="5" name="TextBox 4">
            <a:extLst>
              <a:ext uri="{FF2B5EF4-FFF2-40B4-BE49-F238E27FC236}">
                <a16:creationId xmlns:a16="http://schemas.microsoft.com/office/drawing/2014/main" id="{675FE30B-A0D0-5962-3F3F-0CB3F15EFA0C}"/>
              </a:ext>
            </a:extLst>
          </p:cNvPr>
          <p:cNvSpPr txBox="1"/>
          <p:nvPr/>
        </p:nvSpPr>
        <p:spPr>
          <a:xfrm>
            <a:off x="4373106" y="420584"/>
            <a:ext cx="4618494" cy="230832"/>
          </a:xfrm>
          <a:prstGeom prst="rect">
            <a:avLst/>
          </a:prstGeom>
          <a:noFill/>
        </p:spPr>
        <p:txBody>
          <a:bodyPr wrap="square">
            <a:spAutoFit/>
          </a:bodyPr>
          <a:lstStyle/>
          <a:p>
            <a:r>
              <a:rPr lang="en-US" sz="900" dirty="0"/>
              <a:t>https://</a:t>
            </a:r>
            <a:r>
              <a:rPr lang="en-US" sz="900" dirty="0" err="1"/>
              <a:t>www.linkedin.com</a:t>
            </a:r>
            <a:r>
              <a:rPr lang="en-US" sz="900" dirty="0"/>
              <a:t>/pulse/waterfall-vs-agile-which-better-you-why-</a:t>
            </a:r>
            <a:r>
              <a:rPr lang="en-US" sz="900" dirty="0" err="1"/>
              <a:t>datacademy</a:t>
            </a:r>
            <a:r>
              <a:rPr lang="en-US" sz="900" dirty="0"/>
              <a:t>-cloud</a:t>
            </a:r>
          </a:p>
        </p:txBody>
      </p:sp>
    </p:spTree>
    <p:extLst>
      <p:ext uri="{BB962C8B-B14F-4D97-AF65-F5344CB8AC3E}">
        <p14:creationId xmlns:p14="http://schemas.microsoft.com/office/powerpoint/2010/main" val="2067032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C3CA4-9C9B-4D8F-BBA6-FC111028A530}"/>
              </a:ext>
            </a:extLst>
          </p:cNvPr>
          <p:cNvSpPr>
            <a:spLocks noGrp="1"/>
          </p:cNvSpPr>
          <p:nvPr>
            <p:ph idx="1"/>
          </p:nvPr>
        </p:nvSpPr>
        <p:spPr>
          <a:xfrm>
            <a:off x="172570" y="552450"/>
            <a:ext cx="4323230" cy="4038600"/>
          </a:xfrm>
        </p:spPr>
        <p:txBody>
          <a:bodyPr/>
          <a:lstStyle/>
          <a:p>
            <a:r>
              <a:rPr lang="en-US" sz="1800" dirty="0"/>
              <a:t>Teams will use GitHub Projects</a:t>
            </a:r>
            <a:br>
              <a:rPr lang="en-US" sz="1800" dirty="0"/>
            </a:br>
            <a:r>
              <a:rPr lang="en-US" sz="1800" dirty="0"/>
              <a:t>to track and manage their work.</a:t>
            </a:r>
          </a:p>
          <a:p>
            <a:pPr lvl="1"/>
            <a:r>
              <a:rPr lang="en-US" sz="1600" dirty="0"/>
              <a:t>Ideas</a:t>
            </a:r>
          </a:p>
          <a:p>
            <a:pPr lvl="1"/>
            <a:r>
              <a:rPr lang="en-US" sz="1600" dirty="0"/>
              <a:t>Issues</a:t>
            </a:r>
          </a:p>
          <a:p>
            <a:pPr lvl="1"/>
            <a:r>
              <a:rPr lang="en-US" sz="1600" dirty="0"/>
              <a:t>Backlog</a:t>
            </a:r>
          </a:p>
          <a:p>
            <a:pPr lvl="1"/>
            <a:r>
              <a:rPr lang="en-US" sz="1600" dirty="0"/>
              <a:t>Sprint</a:t>
            </a:r>
          </a:p>
          <a:p>
            <a:pPr lvl="1"/>
            <a:r>
              <a:rPr lang="en-US" sz="1600" dirty="0"/>
              <a:t>… …</a:t>
            </a:r>
          </a:p>
          <a:p>
            <a:r>
              <a:rPr lang="en-US" sz="1800" dirty="0"/>
              <a:t>The “project” will reference subprojects</a:t>
            </a:r>
            <a:br>
              <a:rPr lang="en-US" sz="1800" dirty="0"/>
            </a:br>
            <a:r>
              <a:rPr lang="en-US" sz="1800" dirty="0"/>
              <a:t>and code repos.</a:t>
            </a:r>
          </a:p>
          <a:p>
            <a:r>
              <a:rPr lang="en-US" sz="1800" dirty="0"/>
              <a:t>We will also get some experience with</a:t>
            </a:r>
            <a:br>
              <a:rPr lang="en-US" sz="1800" dirty="0"/>
            </a:br>
            <a:r>
              <a:rPr lang="en-US" sz="1800" dirty="0"/>
              <a:t>pull requests and CI/CD.</a:t>
            </a:r>
          </a:p>
        </p:txBody>
      </p:sp>
      <p:sp>
        <p:nvSpPr>
          <p:cNvPr id="3" name="Title 2">
            <a:extLst>
              <a:ext uri="{FF2B5EF4-FFF2-40B4-BE49-F238E27FC236}">
                <a16:creationId xmlns:a16="http://schemas.microsoft.com/office/drawing/2014/main" id="{6FA175F3-9DC1-8C70-BE31-086E67D7240D}"/>
              </a:ext>
            </a:extLst>
          </p:cNvPr>
          <p:cNvSpPr>
            <a:spLocks noGrp="1"/>
          </p:cNvSpPr>
          <p:nvPr>
            <p:ph type="title"/>
          </p:nvPr>
        </p:nvSpPr>
        <p:spPr/>
        <p:txBody>
          <a:bodyPr/>
          <a:lstStyle/>
          <a:p>
            <a:r>
              <a:rPr lang="en-US" dirty="0"/>
              <a:t>Agile and GitHub Projects</a:t>
            </a:r>
          </a:p>
        </p:txBody>
      </p:sp>
      <p:pic>
        <p:nvPicPr>
          <p:cNvPr id="2050" name="Picture 2" descr="Illustration of project board view with swim lanes.">
            <a:extLst>
              <a:ext uri="{FF2B5EF4-FFF2-40B4-BE49-F238E27FC236}">
                <a16:creationId xmlns:a16="http://schemas.microsoft.com/office/drawing/2014/main" id="{3122F21B-C234-B873-B102-ECAD34A36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545347"/>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Illustration of a classic kanban board project. Cards are sorted in 4 columns based on their status, in a view called 'Current sprint.'">
            <a:extLst>
              <a:ext uri="{FF2B5EF4-FFF2-40B4-BE49-F238E27FC236}">
                <a16:creationId xmlns:a16="http://schemas.microsoft.com/office/drawing/2014/main" id="{0F287F21-DDA8-7D61-8D40-12AA39A11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552575"/>
            <a:ext cx="3392217" cy="2038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Illustration of a classic kanban board project. Cards are sorted in 4 columns based on their status, in a view called 'Current sprint.'">
            <a:extLst>
              <a:ext uri="{FF2B5EF4-FFF2-40B4-BE49-F238E27FC236}">
                <a16:creationId xmlns:a16="http://schemas.microsoft.com/office/drawing/2014/main" id="{57787480-ACC3-CF2A-000F-8BD4D625E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222" y="2602671"/>
            <a:ext cx="3289300" cy="19765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431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First (Individual) Project</a:t>
            </a:r>
          </a:p>
        </p:txBody>
      </p:sp>
    </p:spTree>
    <p:extLst>
      <p:ext uri="{BB962C8B-B14F-4D97-AF65-F5344CB8AC3E}">
        <p14:creationId xmlns:p14="http://schemas.microsoft.com/office/powerpoint/2010/main" val="1701051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First Sprint “HW 0” done Individually</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199" y="666749"/>
            <a:ext cx="8762999" cy="3858751"/>
          </a:xfrm>
        </p:spPr>
        <p:txBody>
          <a:bodyPr/>
          <a:lstStyle/>
          <a:p>
            <a:r>
              <a:rPr lang="en-US" sz="1600" dirty="0"/>
              <a:t>TBD</a:t>
            </a:r>
          </a:p>
        </p:txBody>
      </p:sp>
    </p:spTree>
    <p:extLst>
      <p:ext uri="{BB962C8B-B14F-4D97-AF65-F5344CB8AC3E}">
        <p14:creationId xmlns:p14="http://schemas.microsoft.com/office/powerpoint/2010/main" val="1051351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EECEE2-E994-0535-D403-76CF21F5617D}"/>
              </a:ext>
            </a:extLst>
          </p:cNvPr>
          <p:cNvSpPr>
            <a:spLocks noGrp="1"/>
          </p:cNvSpPr>
          <p:nvPr>
            <p:ph idx="1"/>
          </p:nvPr>
        </p:nvSpPr>
        <p:spPr/>
        <p:txBody>
          <a:bodyPr/>
          <a:lstStyle/>
          <a:p>
            <a:pPr>
              <a:spcBef>
                <a:spcPts val="0"/>
              </a:spcBef>
              <a:spcAft>
                <a:spcPts val="200"/>
              </a:spcAft>
            </a:pPr>
            <a:r>
              <a:rPr lang="en-US" sz="1800" dirty="0"/>
              <a:t>Course Overview</a:t>
            </a:r>
          </a:p>
          <a:p>
            <a:pPr lvl="1">
              <a:spcBef>
                <a:spcPts val="0"/>
              </a:spcBef>
              <a:spcAft>
                <a:spcPts val="200"/>
              </a:spcAft>
            </a:pPr>
            <a:r>
              <a:rPr lang="en-US" sz="1600" dirty="0"/>
              <a:t>About your instructor.</a:t>
            </a:r>
          </a:p>
          <a:p>
            <a:pPr lvl="1">
              <a:spcBef>
                <a:spcPts val="0"/>
              </a:spcBef>
              <a:spcAft>
                <a:spcPts val="200"/>
              </a:spcAft>
            </a:pPr>
            <a:r>
              <a:rPr lang="en-US" sz="1600" dirty="0"/>
              <a:t>Course objectives, logistics, structure, grading, … …</a:t>
            </a:r>
          </a:p>
          <a:p>
            <a:pPr>
              <a:spcBef>
                <a:spcPts val="0"/>
              </a:spcBef>
              <a:spcAft>
                <a:spcPts val="200"/>
              </a:spcAft>
            </a:pPr>
            <a:r>
              <a:rPr lang="en-US" sz="1800" dirty="0"/>
              <a:t>Core Concepts</a:t>
            </a:r>
          </a:p>
          <a:p>
            <a:pPr lvl="1">
              <a:spcBef>
                <a:spcPts val="0"/>
              </a:spcBef>
              <a:spcAft>
                <a:spcPts val="200"/>
              </a:spcAft>
            </a:pPr>
            <a:r>
              <a:rPr lang="en-US" sz="1600" dirty="0"/>
              <a:t>Cloud computing concepts.</a:t>
            </a:r>
          </a:p>
          <a:p>
            <a:pPr lvl="1">
              <a:spcBef>
                <a:spcPts val="0"/>
              </a:spcBef>
              <a:spcAft>
                <a:spcPts val="200"/>
              </a:spcAft>
            </a:pPr>
            <a:r>
              <a:rPr lang="en-US" sz="1600" dirty="0"/>
              <a:t>Microservices.</a:t>
            </a:r>
          </a:p>
          <a:p>
            <a:pPr lvl="1">
              <a:spcBef>
                <a:spcPts val="0"/>
              </a:spcBef>
              <a:spcAft>
                <a:spcPts val="200"/>
              </a:spcAft>
            </a:pPr>
            <a:r>
              <a:rPr lang="en-US" sz="1600" dirty="0"/>
              <a:t>An aside on modeling.</a:t>
            </a:r>
          </a:p>
          <a:p>
            <a:pPr lvl="1">
              <a:spcBef>
                <a:spcPts val="0"/>
              </a:spcBef>
              <a:spcAft>
                <a:spcPts val="200"/>
              </a:spcAft>
            </a:pPr>
            <a:r>
              <a:rPr lang="en-US" sz="1600" dirty="0"/>
              <a:t>Full stack web application.</a:t>
            </a:r>
          </a:p>
          <a:p>
            <a:pPr lvl="1">
              <a:spcBef>
                <a:spcPts val="0"/>
              </a:spcBef>
              <a:spcAft>
                <a:spcPts val="200"/>
              </a:spcAft>
            </a:pPr>
            <a:r>
              <a:rPr lang="en-US" sz="1600" dirty="0"/>
              <a:t>Application development concepts.</a:t>
            </a:r>
          </a:p>
          <a:p>
            <a:pPr>
              <a:spcBef>
                <a:spcPts val="0"/>
              </a:spcBef>
              <a:spcAft>
                <a:spcPts val="200"/>
              </a:spcAft>
            </a:pPr>
            <a:r>
              <a:rPr lang="en-US" sz="1800" dirty="0"/>
              <a:t>Sprint 0 – Get Ready for the Remainder of the Course</a:t>
            </a:r>
          </a:p>
          <a:p>
            <a:pPr lvl="1">
              <a:spcBef>
                <a:spcPts val="0"/>
              </a:spcBef>
              <a:spcAft>
                <a:spcPts val="200"/>
              </a:spcAft>
            </a:pPr>
            <a:r>
              <a:rPr lang="en-US" sz="1600" dirty="0"/>
              <a:t>Form teams.</a:t>
            </a:r>
          </a:p>
          <a:p>
            <a:pPr lvl="1">
              <a:spcBef>
                <a:spcPts val="0"/>
              </a:spcBef>
              <a:spcAft>
                <a:spcPts val="200"/>
              </a:spcAft>
            </a:pPr>
            <a:r>
              <a:rPr lang="en-US" sz="1600" dirty="0"/>
              <a:t>Individual end-to-end project to validate that you are ready for the coursework.</a:t>
            </a:r>
          </a:p>
          <a:p>
            <a:pPr>
              <a:spcBef>
                <a:spcPts val="0"/>
              </a:spcBef>
              <a:spcAft>
                <a:spcPts val="200"/>
              </a:spcAft>
            </a:pPr>
            <a:r>
              <a:rPr lang="en-US" sz="1800" dirty="0"/>
              <a:t>Discussion, Questions, “Lab”</a:t>
            </a:r>
          </a:p>
        </p:txBody>
      </p:sp>
      <p:sp>
        <p:nvSpPr>
          <p:cNvPr id="5" name="Title 4">
            <a:extLst>
              <a:ext uri="{FF2B5EF4-FFF2-40B4-BE49-F238E27FC236}">
                <a16:creationId xmlns:a16="http://schemas.microsoft.com/office/drawing/2014/main" id="{E5B961A8-CC3B-827A-197A-7D4784B80B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9823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Overview</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7055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CE1759-6C5C-D4C1-A7D6-7615385F8992}"/>
              </a:ext>
            </a:extLst>
          </p:cNvPr>
          <p:cNvSpPr>
            <a:spLocks noGrp="1"/>
          </p:cNvSpPr>
          <p:nvPr>
            <p:ph idx="1"/>
          </p:nvPr>
        </p:nvSpPr>
        <p:spPr/>
        <p:txBody>
          <a:bodyPr/>
          <a:lstStyle/>
          <a:p>
            <a:r>
              <a:rPr lang="en-US" sz="1600" dirty="0"/>
              <a:t>Logistics</a:t>
            </a:r>
          </a:p>
          <a:p>
            <a:pPr lvl="1"/>
            <a:r>
              <a:rPr lang="en-US" sz="1400" dirty="0"/>
              <a:t>Lectures: Friday’s 1:10 to 3:40 PM</a:t>
            </a:r>
          </a:p>
          <a:p>
            <a:pPr lvl="2"/>
            <a:r>
              <a:rPr lang="en-US" sz="1200" dirty="0"/>
              <a:t>I can present and cover material </a:t>
            </a:r>
            <a:r>
              <a:rPr lang="en-US" sz="1200" i="1" dirty="0"/>
              <a:t>much more quickly</a:t>
            </a:r>
            <a:r>
              <a:rPr lang="en-US" sz="1200" dirty="0"/>
              <a:t> than you can “use and implement.” </a:t>
            </a:r>
            <a:r>
              <a:rPr lang="en-US" sz="1200" dirty="0">
                <a:sym typeface="Wingdings" pitchFamily="2" charset="2"/>
              </a:rPr>
              <a:t></a:t>
            </a:r>
          </a:p>
          <a:p>
            <a:pPr lvl="3"/>
            <a:r>
              <a:rPr lang="en-US" sz="1000" dirty="0">
                <a:sym typeface="Wingdings" pitchFamily="2" charset="2"/>
              </a:rPr>
              <a:t>1:10 to 2:50-ish will be lecture and presenting/teaching material.</a:t>
            </a:r>
          </a:p>
          <a:p>
            <a:pPr lvl="3"/>
            <a:r>
              <a:rPr lang="en-US" sz="1000" dirty="0">
                <a:sym typeface="Wingdings" pitchFamily="2" charset="2"/>
              </a:rPr>
              <a:t>2:50-ish to 3:40 will be “in the lecture room ‘labs’” where you can work on projects, ask questions, discuss details.</a:t>
            </a:r>
          </a:p>
          <a:p>
            <a:pPr lvl="2"/>
            <a:r>
              <a:rPr lang="en-US" sz="1200" dirty="0">
                <a:sym typeface="Wingdings" pitchFamily="2" charset="2"/>
              </a:rPr>
              <a:t>I will periodically devote a lecture slot to extended offices hours, project team meetings, etc.</a:t>
            </a:r>
          </a:p>
          <a:p>
            <a:pPr lvl="1"/>
            <a:r>
              <a:rPr lang="en-US" sz="1400" dirty="0">
                <a:sym typeface="Wingdings" pitchFamily="2" charset="2"/>
              </a:rPr>
              <a:t>Office Hours: Friday’s 8:30 AM to 10:00 AM and 4:00 PM to 5:00 PM (488 CSB)</a:t>
            </a:r>
            <a:br>
              <a:rPr lang="en-US" sz="1400" dirty="0">
                <a:sym typeface="Wingdings" pitchFamily="2" charset="2"/>
              </a:rPr>
            </a:br>
            <a:endParaRPr lang="en-US" sz="1400" dirty="0">
              <a:sym typeface="Wingdings" pitchFamily="2" charset="2"/>
            </a:endParaRPr>
          </a:p>
          <a:p>
            <a:r>
              <a:rPr lang="en-US" sz="1600" dirty="0">
                <a:sym typeface="Wingdings" pitchFamily="2" charset="2"/>
              </a:rPr>
              <a:t>A total of 100 points is available:</a:t>
            </a:r>
          </a:p>
          <a:p>
            <a:pPr lvl="1"/>
            <a:r>
              <a:rPr lang="en-US" sz="1400" dirty="0">
                <a:sym typeface="Wingdings" pitchFamily="2" charset="2"/>
              </a:rPr>
              <a:t>Your final team project earns up to 75 points. </a:t>
            </a:r>
          </a:p>
          <a:p>
            <a:pPr lvl="1"/>
            <a:r>
              <a:rPr lang="en-US" sz="1400" dirty="0">
                <a:sym typeface="Wingdings" pitchFamily="2" charset="2"/>
              </a:rPr>
              <a:t>Written individual homework assignments earn up to 25 points.</a:t>
            </a:r>
          </a:p>
          <a:p>
            <a:pPr lvl="1"/>
            <a:r>
              <a:rPr lang="en-US" sz="1400" dirty="0">
                <a:sym typeface="Wingdings" pitchFamily="2" charset="2"/>
              </a:rPr>
              <a:t>Earning an A+ requires the TAs and my seeing and recognizing individual extra effort that we reward with extra-credit. We will let you know when we assign extra-credit points.</a:t>
            </a:r>
          </a:p>
          <a:p>
            <a:pPr lvl="1"/>
            <a:r>
              <a:rPr lang="en-US" sz="1400" dirty="0">
                <a:sym typeface="Wingdings" pitchFamily="2" charset="2"/>
              </a:rPr>
              <a:t>“Extraordinary results come from doing ordinary things extraordinarily well.”</a:t>
            </a:r>
          </a:p>
          <a:p>
            <a:pPr lvl="1"/>
            <a:r>
              <a:rPr lang="en-US" sz="1400" dirty="0">
                <a:sym typeface="Wingdings" pitchFamily="2" charset="2"/>
              </a:rPr>
              <a:t>“The harder I work, the luckier I get.”</a:t>
            </a:r>
            <a:br>
              <a:rPr lang="en-US" sz="1400" dirty="0">
                <a:sym typeface="Wingdings" pitchFamily="2" charset="2"/>
              </a:rPr>
            </a:br>
            <a:endParaRPr lang="en-US" sz="1400" dirty="0">
              <a:sym typeface="Wingdings" pitchFamily="2" charset="2"/>
            </a:endParaRPr>
          </a:p>
          <a:p>
            <a:pPr lvl="1"/>
            <a:endParaRPr lang="en-US" sz="1400" dirty="0">
              <a:sym typeface="Wingdings" pitchFamily="2" charset="2"/>
            </a:endParaRPr>
          </a:p>
        </p:txBody>
      </p:sp>
      <p:sp>
        <p:nvSpPr>
          <p:cNvPr id="5" name="Title 4">
            <a:extLst>
              <a:ext uri="{FF2B5EF4-FFF2-40B4-BE49-F238E27FC236}">
                <a16:creationId xmlns:a16="http://schemas.microsoft.com/office/drawing/2014/main" id="{190DC3CF-DEE8-1A51-8DAB-43EBA6E1EC1A}"/>
              </a:ext>
            </a:extLst>
          </p:cNvPr>
          <p:cNvSpPr>
            <a:spLocks noGrp="1"/>
          </p:cNvSpPr>
          <p:nvPr>
            <p:ph type="title"/>
          </p:nvPr>
        </p:nvSpPr>
        <p:spPr/>
        <p:txBody>
          <a:bodyPr/>
          <a:lstStyle/>
          <a:p>
            <a:r>
              <a:rPr lang="en-US" dirty="0"/>
              <a:t>Logistics and Grading</a:t>
            </a:r>
          </a:p>
        </p:txBody>
      </p:sp>
    </p:spTree>
    <p:extLst>
      <p:ext uri="{BB962C8B-B14F-4D97-AF65-F5344CB8AC3E}">
        <p14:creationId xmlns:p14="http://schemas.microsoft.com/office/powerpoint/2010/main" val="36809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pPr>
              <a:spcBef>
                <a:spcPts val="0"/>
              </a:spcBef>
              <a:spcAft>
                <a:spcPts val="200"/>
              </a:spcAft>
            </a:pPr>
            <a:r>
              <a:rPr lang="en-US" sz="1600" dirty="0"/>
              <a:t>There are 3 primary cloud service providers:</a:t>
            </a:r>
          </a:p>
          <a:p>
            <a:pPr lvl="1">
              <a:spcBef>
                <a:spcPts val="0"/>
              </a:spcBef>
              <a:spcAft>
                <a:spcPts val="200"/>
              </a:spcAft>
            </a:pPr>
            <a:r>
              <a:rPr lang="en-US" sz="1400" dirty="0"/>
              <a:t>Microsoft Azure</a:t>
            </a:r>
          </a:p>
          <a:p>
            <a:pPr lvl="1">
              <a:spcBef>
                <a:spcPts val="0"/>
              </a:spcBef>
              <a:spcAft>
                <a:spcPts val="200"/>
              </a:spcAft>
            </a:pPr>
            <a:r>
              <a:rPr lang="en-US" sz="1400" dirty="0"/>
              <a:t>Google Cloud Platform</a:t>
            </a:r>
          </a:p>
          <a:p>
            <a:pPr lvl="1">
              <a:spcBef>
                <a:spcPts val="0"/>
              </a:spcBef>
              <a:spcAft>
                <a:spcPts val="200"/>
              </a:spcAft>
            </a:pPr>
            <a:r>
              <a:rPr lang="en-US" sz="1400" dirty="0"/>
              <a:t>Amazon Web Services</a:t>
            </a:r>
          </a:p>
          <a:p>
            <a:pPr>
              <a:spcBef>
                <a:spcPts val="0"/>
              </a:spcBef>
              <a:spcAft>
                <a:spcPts val="200"/>
              </a:spcAft>
            </a:pPr>
            <a:r>
              <a:rPr lang="en-US" sz="1600" dirty="0"/>
              <a:t>The course will focus on concepts and use the</a:t>
            </a:r>
            <a:br>
              <a:rPr lang="en-US" sz="1600" dirty="0"/>
            </a:br>
            <a:r>
              <a:rPr lang="en-US" sz="1600" dirty="0"/>
              <a:t>clouds for implementations.</a:t>
            </a:r>
          </a:p>
          <a:p>
            <a:pPr>
              <a:spcBef>
                <a:spcPts val="0"/>
              </a:spcBef>
              <a:spcAft>
                <a:spcPts val="200"/>
              </a:spcAft>
            </a:pPr>
            <a:r>
              <a:rPr lang="en-US" sz="1600" dirty="0"/>
              <a:t>Managing costs:</a:t>
            </a:r>
          </a:p>
          <a:p>
            <a:pPr lvl="1">
              <a:spcBef>
                <a:spcPts val="0"/>
              </a:spcBef>
              <a:spcAft>
                <a:spcPts val="200"/>
              </a:spcAft>
            </a:pPr>
            <a:r>
              <a:rPr lang="en-US" sz="1400" dirty="0"/>
              <a:t>All clouds have “free tiers” and/or “new user” credits.</a:t>
            </a:r>
            <a:br>
              <a:rPr lang="en-US" sz="1400" dirty="0"/>
            </a:br>
            <a:r>
              <a:rPr lang="en-US" sz="1400" b="1" dirty="0"/>
              <a:t>You must track and manage your costs.</a:t>
            </a:r>
          </a:p>
          <a:p>
            <a:pPr lvl="1">
              <a:spcBef>
                <a:spcPts val="0"/>
              </a:spcBef>
              <a:spcAft>
                <a:spcPts val="200"/>
              </a:spcAft>
            </a:pPr>
            <a:r>
              <a:rPr lang="en-US" sz="1400" dirty="0"/>
              <a:t>We have credits for Google Cloud Platform.</a:t>
            </a:r>
          </a:p>
          <a:p>
            <a:pPr lvl="1">
              <a:spcBef>
                <a:spcPts val="0"/>
              </a:spcBef>
              <a:spcAft>
                <a:spcPts val="200"/>
              </a:spcAft>
            </a:pPr>
            <a:r>
              <a:rPr lang="en-US" sz="1400" dirty="0"/>
              <a:t>I am working on credits and free usage for AWS and Azure.</a:t>
            </a:r>
          </a:p>
          <a:p>
            <a:pPr>
              <a:spcBef>
                <a:spcPts val="0"/>
              </a:spcBef>
              <a:spcAft>
                <a:spcPts val="200"/>
              </a:spcAft>
            </a:pPr>
            <a:r>
              <a:rPr lang="en-US" sz="1600" dirty="0"/>
              <a:t>I suggest that you also mirror/follow my usage of locally installed SW for development:</a:t>
            </a:r>
          </a:p>
          <a:p>
            <a:pPr lvl="1">
              <a:spcBef>
                <a:spcPts val="0"/>
              </a:spcBef>
              <a:spcAft>
                <a:spcPts val="200"/>
              </a:spcAft>
            </a:pPr>
            <a:r>
              <a:rPr lang="en-US" sz="1400" dirty="0"/>
              <a:t>PyCharm, </a:t>
            </a:r>
            <a:r>
              <a:rPr lang="en-US" sz="1400" dirty="0" err="1"/>
              <a:t>DataGrip</a:t>
            </a:r>
            <a:r>
              <a:rPr lang="en-US" sz="1400" dirty="0"/>
              <a:t>, WebStorm including cloud usage plugins.</a:t>
            </a:r>
          </a:p>
          <a:p>
            <a:pPr lvl="1">
              <a:spcBef>
                <a:spcPts val="0"/>
              </a:spcBef>
              <a:spcAft>
                <a:spcPts val="200"/>
              </a:spcAft>
            </a:pPr>
            <a:r>
              <a:rPr lang="en-US" sz="1400" dirty="0"/>
              <a:t>Docker</a:t>
            </a:r>
          </a:p>
          <a:p>
            <a:pPr lvl="1">
              <a:spcBef>
                <a:spcPts val="0"/>
              </a:spcBef>
              <a:spcAft>
                <a:spcPts val="200"/>
              </a:spcAft>
            </a:pPr>
            <a:r>
              <a:rPr lang="en-US" sz="1400" dirty="0"/>
              <a:t>Others will follow during semester.</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Environment and Systems</a:t>
            </a:r>
          </a:p>
        </p:txBody>
      </p:sp>
      <p:pic>
        <p:nvPicPr>
          <p:cNvPr id="4" name="Picture 3">
            <a:extLst>
              <a:ext uri="{FF2B5EF4-FFF2-40B4-BE49-F238E27FC236}">
                <a16:creationId xmlns:a16="http://schemas.microsoft.com/office/drawing/2014/main" id="{5C045124-2A91-83AC-0BB8-CB27DFC95694}"/>
              </a:ext>
            </a:extLst>
          </p:cNvPr>
          <p:cNvPicPr>
            <a:picLocks noChangeAspect="1"/>
          </p:cNvPicPr>
          <p:nvPr/>
        </p:nvPicPr>
        <p:blipFill>
          <a:blip r:embed="rId2"/>
          <a:stretch>
            <a:fillRect/>
          </a:stretch>
        </p:blipFill>
        <p:spPr>
          <a:xfrm>
            <a:off x="5002039" y="514350"/>
            <a:ext cx="3970948" cy="2438400"/>
          </a:xfrm>
          <a:prstGeom prst="rect">
            <a:avLst/>
          </a:prstGeom>
        </p:spPr>
      </p:pic>
    </p:spTree>
    <p:extLst>
      <p:ext uri="{BB962C8B-B14F-4D97-AF65-F5344CB8AC3E}">
        <p14:creationId xmlns:p14="http://schemas.microsoft.com/office/powerpoint/2010/main" val="277417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119522</TotalTime>
  <Words>3607</Words>
  <Application>Microsoft Macintosh PowerPoint</Application>
  <PresentationFormat>On-screen Show (16:9)</PresentationFormat>
  <Paragraphs>380</Paragraphs>
  <Slides>48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Museo For Dell</vt:lpstr>
      <vt:lpstr>Wingdings</vt:lpstr>
      <vt:lpstr>Office Theme</vt:lpstr>
      <vt:lpstr>PowerPoint Presentation</vt:lpstr>
      <vt:lpstr>PowerPoint Presentation</vt:lpstr>
      <vt:lpstr>PowerPoint Presentation</vt:lpstr>
      <vt:lpstr>PowerPoint Presentation</vt:lpstr>
      <vt:lpstr>Contents</vt:lpstr>
      <vt:lpstr>PowerPoint Presentation</vt:lpstr>
      <vt:lpstr>About your Instructor</vt:lpstr>
      <vt:lpstr>Logistics and Grading</vt:lpstr>
      <vt:lpstr>Environment and Systems</vt:lpstr>
      <vt:lpstr>Objectives</vt:lpstr>
      <vt:lpstr>PowerPoint Presentation</vt:lpstr>
      <vt:lpstr>PowerPoint Presentation</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Cloud Computing Concepts</vt:lpstr>
      <vt:lpstr>PowerPoint Presentation</vt:lpstr>
      <vt:lpstr>Microservices (https://microservices.io/index.html)</vt:lpstr>
      <vt:lpstr>Microservice Characteristics   (https://dzone.com/articles/what-is-microservices-an-introduction-to-microserv)</vt:lpstr>
      <vt:lpstr>Microservice Layers (https://medium.com/microservices-in-practice/microservices-layered-architecture-88a7fc38d3f1)</vt:lpstr>
      <vt:lpstr>Microservice Details and Perspectives</vt:lpstr>
      <vt:lpstr>Our First Microservice</vt:lpstr>
      <vt:lpstr>Walkthrough of a Set of Examples</vt:lpstr>
      <vt:lpstr>Very First Step (Individual)</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PowerPoint Presentation</vt:lpstr>
      <vt:lpstr>Full Stack Application</vt:lpstr>
      <vt:lpstr>Full Stack Web Application</vt:lpstr>
      <vt:lpstr>Some Terms</vt:lpstr>
      <vt:lpstr>Some Terms</vt:lpstr>
      <vt:lpstr>Full Stack Application Structure</vt:lpstr>
      <vt:lpstr>Code Walkthrough</vt:lpstr>
      <vt:lpstr>PowerPoint Presentation</vt:lpstr>
      <vt:lpstr>Agile Development</vt:lpstr>
      <vt:lpstr>Agile and GitHub Projects</vt:lpstr>
      <vt:lpstr>PowerPoint Presentation</vt:lpstr>
      <vt:lpstr>First Sprint “HW 0” done Individually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600</cp:revision>
  <cp:lastPrinted>2018-11-15T21:01:50Z</cp:lastPrinted>
  <dcterms:created xsi:type="dcterms:W3CDTF">2010-04-12T23:12:02Z</dcterms:created>
  <dcterms:modified xsi:type="dcterms:W3CDTF">2024-09-05T10:26:27Z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